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0" r:id="rId2"/>
    <p:sldId id="257" r:id="rId3"/>
    <p:sldId id="258" r:id="rId4"/>
    <p:sldId id="256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77C48-7F53-4417-8582-D939CF4BAF1A}" type="datetimeFigureOut">
              <a:rPr lang="es-CO" smtClean="0"/>
              <a:t>25/01/2012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EDAA0-214D-498C-9E0D-62E9E106FC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799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EDAA0-214D-498C-9E0D-62E9E106FCA3}" type="slidenum">
              <a:rPr lang="es-CO" smtClean="0"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10D6-A9CA-4A1E-A619-143C44ADEE22}" type="datetimeFigureOut">
              <a:rPr lang="es-CO" smtClean="0"/>
              <a:pPr/>
              <a:t>25/01/2012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237A-42C1-4AE5-BDCF-1297F532CA1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10D6-A9CA-4A1E-A619-143C44ADEE22}" type="datetimeFigureOut">
              <a:rPr lang="es-CO" smtClean="0"/>
              <a:pPr/>
              <a:t>25/01/2012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237A-42C1-4AE5-BDCF-1297F532CA1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10D6-A9CA-4A1E-A619-143C44ADEE22}" type="datetimeFigureOut">
              <a:rPr lang="es-CO" smtClean="0"/>
              <a:pPr/>
              <a:t>25/01/2012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237A-42C1-4AE5-BDCF-1297F532CA1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10D6-A9CA-4A1E-A619-143C44ADEE22}" type="datetimeFigureOut">
              <a:rPr lang="es-CO" smtClean="0"/>
              <a:pPr/>
              <a:t>25/01/2012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237A-42C1-4AE5-BDCF-1297F532CA1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10D6-A9CA-4A1E-A619-143C44ADEE22}" type="datetimeFigureOut">
              <a:rPr lang="es-CO" smtClean="0"/>
              <a:pPr/>
              <a:t>25/01/2012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237A-42C1-4AE5-BDCF-1297F532CA1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10D6-A9CA-4A1E-A619-143C44ADEE22}" type="datetimeFigureOut">
              <a:rPr lang="es-CO" smtClean="0"/>
              <a:pPr/>
              <a:t>25/01/2012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237A-42C1-4AE5-BDCF-1297F532CA1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10D6-A9CA-4A1E-A619-143C44ADEE22}" type="datetimeFigureOut">
              <a:rPr lang="es-CO" smtClean="0"/>
              <a:pPr/>
              <a:t>25/01/2012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237A-42C1-4AE5-BDCF-1297F532CA1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10D6-A9CA-4A1E-A619-143C44ADEE22}" type="datetimeFigureOut">
              <a:rPr lang="es-CO" smtClean="0"/>
              <a:pPr/>
              <a:t>25/01/2012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237A-42C1-4AE5-BDCF-1297F532CA1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10D6-A9CA-4A1E-A619-143C44ADEE22}" type="datetimeFigureOut">
              <a:rPr lang="es-CO" smtClean="0"/>
              <a:pPr/>
              <a:t>25/01/2012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237A-42C1-4AE5-BDCF-1297F532CA1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10D6-A9CA-4A1E-A619-143C44ADEE22}" type="datetimeFigureOut">
              <a:rPr lang="es-CO" smtClean="0"/>
              <a:pPr/>
              <a:t>25/01/2012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237A-42C1-4AE5-BDCF-1297F532CA1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10D6-A9CA-4A1E-A619-143C44ADEE22}" type="datetimeFigureOut">
              <a:rPr lang="es-CO" smtClean="0"/>
              <a:pPr/>
              <a:t>25/01/2012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EB237A-42C1-4AE5-BDCF-1297F532CA10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2710D6-A9CA-4A1E-A619-143C44ADEE22}" type="datetimeFigureOut">
              <a:rPr lang="es-CO" smtClean="0"/>
              <a:pPr/>
              <a:t>25/01/2012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EB237A-42C1-4AE5-BDCF-1297F532CA10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1484784"/>
            <a:ext cx="8604448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es-CO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 HURISTICA</a:t>
            </a:r>
          </a:p>
          <a:p>
            <a:pPr algn="ctr">
              <a:buNone/>
            </a:pPr>
            <a:endParaRPr lang="es-CO" sz="3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es-CO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CONTRASTE ENTRE UNA CLASE </a:t>
            </a:r>
          </a:p>
          <a:p>
            <a:pPr algn="ctr">
              <a:buNone/>
            </a:pPr>
            <a:r>
              <a:rPr lang="es-CO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CONVENCIONAL Y LA V HURISTICA</a:t>
            </a:r>
          </a:p>
          <a:p>
            <a:pPr algn="ctr">
              <a:buNone/>
            </a:pPr>
            <a:endParaRPr lang="es-CO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s-CO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5904656"/>
          </a:xfrm>
        </p:spPr>
        <p:txBody>
          <a:bodyPr>
            <a:normAutofit fontScale="25000" lnSpcReduction="20000"/>
          </a:bodyPr>
          <a:lstStyle/>
          <a:p>
            <a:endParaRPr lang="es-CO" dirty="0" smtClean="0"/>
          </a:p>
          <a:p>
            <a:pPr algn="ctr">
              <a:buNone/>
            </a:pPr>
            <a:r>
              <a:rPr lang="es-CO" sz="7200" b="1" dirty="0" smtClean="0"/>
              <a:t>INSTITUCION EDUCATIVA LORGIA DE ARCO</a:t>
            </a:r>
          </a:p>
          <a:p>
            <a:pPr algn="ctr">
              <a:buNone/>
            </a:pPr>
            <a:r>
              <a:rPr lang="es-CO" sz="6400" b="1" dirty="0" smtClean="0"/>
              <a:t>SANTANDER DE  LA CRUZ- MOÑITOS</a:t>
            </a:r>
          </a:p>
          <a:p>
            <a:pPr algn="ctr">
              <a:buNone/>
            </a:pPr>
            <a:r>
              <a:rPr lang="es-CO" sz="6400" b="1" dirty="0" smtClean="0"/>
              <a:t>AÑO LECTIVO 2011</a:t>
            </a:r>
          </a:p>
          <a:p>
            <a:pPr algn="ctr">
              <a:buNone/>
            </a:pPr>
            <a:r>
              <a:rPr lang="es-CO" sz="6400" b="1" dirty="0" smtClean="0"/>
              <a:t>PLAN DE CLASES</a:t>
            </a:r>
            <a:endParaRPr lang="es-CO" sz="6400" dirty="0" smtClean="0"/>
          </a:p>
          <a:p>
            <a:endParaRPr lang="es-CO" dirty="0" smtClean="0"/>
          </a:p>
          <a:p>
            <a:endParaRPr lang="es-CO" dirty="0" smtClean="0"/>
          </a:p>
          <a:p>
            <a:r>
              <a:rPr lang="es-CO" sz="6400" b="1" dirty="0" smtClean="0"/>
              <a:t>NOMBRE DE LA UNIDAD</a:t>
            </a:r>
            <a:r>
              <a:rPr lang="es-CO" sz="6400" dirty="0" smtClean="0"/>
              <a:t>: Los seres vivos </a:t>
            </a:r>
          </a:p>
          <a:p>
            <a:r>
              <a:rPr lang="es-CO" sz="6400" b="1" dirty="0" smtClean="0"/>
              <a:t>NUMERO DE LA UNIDAD:</a:t>
            </a:r>
            <a:r>
              <a:rPr lang="es-CO" sz="9600" b="1" dirty="0" smtClean="0"/>
              <a:t> </a:t>
            </a:r>
            <a:r>
              <a:rPr lang="es-CO" sz="9600" dirty="0" smtClean="0"/>
              <a:t>1    </a:t>
            </a:r>
            <a:r>
              <a:rPr lang="es-CO" sz="6400" dirty="0" smtClean="0"/>
              <a:t>GRADO: 5°   I.H.S                                                      </a:t>
            </a:r>
          </a:p>
          <a:p>
            <a:r>
              <a:rPr lang="es-CO" sz="6400" b="1" dirty="0" smtClean="0"/>
              <a:t>AREA</a:t>
            </a:r>
            <a:r>
              <a:rPr lang="es-CO" sz="6400" dirty="0" smtClean="0"/>
              <a:t>: Ciencias Naturales y Educación Ambiental                                              </a:t>
            </a:r>
          </a:p>
          <a:p>
            <a:r>
              <a:rPr lang="es-CO" sz="6400" b="1" dirty="0" smtClean="0"/>
              <a:t>ASIGNATURA</a:t>
            </a:r>
            <a:r>
              <a:rPr lang="es-CO" sz="6400" dirty="0" smtClean="0"/>
              <a:t>: Biología</a:t>
            </a:r>
          </a:p>
          <a:p>
            <a:r>
              <a:rPr lang="es-CO" sz="6400" b="1" dirty="0" smtClean="0"/>
              <a:t>EJE TEMATICO</a:t>
            </a:r>
            <a:r>
              <a:rPr lang="es-CO" sz="6400" dirty="0" smtClean="0"/>
              <a:t>: Entorno vivo</a:t>
            </a:r>
          </a:p>
          <a:p>
            <a:r>
              <a:rPr lang="es-CO" sz="6400" b="1" dirty="0" smtClean="0"/>
              <a:t>PREGUNTA PROBLEMATIZADORA</a:t>
            </a:r>
            <a:r>
              <a:rPr lang="es-CO" sz="6400" dirty="0" smtClean="0"/>
              <a:t>:¿De qué manera el cuerpo se sostiene y protege a los órganos internos?</a:t>
            </a:r>
          </a:p>
          <a:p>
            <a:r>
              <a:rPr lang="es-CO" sz="6400" b="1" dirty="0" smtClean="0"/>
              <a:t>TEMA:</a:t>
            </a:r>
            <a:r>
              <a:rPr lang="es-CO" sz="6400" dirty="0" smtClean="0"/>
              <a:t> El sistema óseo.</a:t>
            </a:r>
          </a:p>
          <a:p>
            <a:r>
              <a:rPr lang="es-CO" sz="6400" b="1" dirty="0" smtClean="0"/>
              <a:t>ESTANDAR: </a:t>
            </a:r>
            <a:r>
              <a:rPr lang="es-CO" sz="6400" dirty="0" smtClean="0"/>
              <a:t>Representa los diferentes sistemas de órganos que componen al ser humano.</a:t>
            </a:r>
          </a:p>
          <a:p>
            <a:r>
              <a:rPr lang="es-CO" sz="6400" b="1" dirty="0" smtClean="0"/>
              <a:t>COMPETENCIAS: </a:t>
            </a:r>
          </a:p>
          <a:p>
            <a:r>
              <a:rPr lang="es-CO" sz="6400" b="1" dirty="0" smtClean="0"/>
              <a:t>INTERPRETATIVA: </a:t>
            </a:r>
            <a:r>
              <a:rPr lang="es-CO" sz="6400" dirty="0" smtClean="0"/>
              <a:t>Explica la estructura del sistema óseo y sus </a:t>
            </a:r>
          </a:p>
          <a:p>
            <a:r>
              <a:rPr lang="es-CO" sz="6400" dirty="0" smtClean="0"/>
              <a:t>funciones básicas en el cuerpo humano.</a:t>
            </a:r>
          </a:p>
          <a:p>
            <a:r>
              <a:rPr lang="es-CO" sz="6400" dirty="0" smtClean="0"/>
              <a:t> </a:t>
            </a:r>
            <a:r>
              <a:rPr lang="es-CO" sz="6400" b="1" dirty="0" smtClean="0"/>
              <a:t>ARGUMENTATIVA:</a:t>
            </a:r>
            <a:r>
              <a:rPr lang="es-CO" sz="6400" dirty="0" smtClean="0"/>
              <a:t> Compara el sistema óseo con otros sistemas del cuerpo y da a conocer la importancia de cada uno.</a:t>
            </a:r>
          </a:p>
          <a:p>
            <a:r>
              <a:rPr lang="es-CO" sz="6400" b="1" dirty="0" smtClean="0"/>
              <a:t>PROPOSITIVA:</a:t>
            </a:r>
            <a:r>
              <a:rPr lang="es-CO" sz="6400" dirty="0" smtClean="0"/>
              <a:t> formula  soluciones sobre el cuidado del sistema óseo del ser humano.</a:t>
            </a:r>
            <a:endParaRPr lang="es-CO" sz="6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251520" y="332656"/>
            <a:ext cx="8892480" cy="6858000"/>
          </a:xfrm>
        </p:spPr>
        <p:txBody>
          <a:bodyPr>
            <a:normAutofit fontScale="92500" lnSpcReduction="10000"/>
          </a:bodyPr>
          <a:lstStyle/>
          <a:p>
            <a:r>
              <a:rPr lang="es-CO" sz="1700" b="1" dirty="0" smtClean="0"/>
              <a:t>LOGROS: </a:t>
            </a:r>
          </a:p>
          <a:p>
            <a:r>
              <a:rPr lang="es-CO" sz="1700" b="1" dirty="0" smtClean="0"/>
              <a:t>COGNITIVO: </a:t>
            </a:r>
            <a:r>
              <a:rPr lang="es-CO" sz="1700" dirty="0" smtClean="0"/>
              <a:t>Reconoce  los  diferentes tipos de huesos que hay en el sistema óseo. Y que estructura tiene.</a:t>
            </a:r>
          </a:p>
          <a:p>
            <a:r>
              <a:rPr lang="es-CO" sz="1700" b="1" dirty="0" smtClean="0"/>
              <a:t>PROCEDIMENTAL</a:t>
            </a:r>
            <a:r>
              <a:rPr lang="es-CO" sz="1700" dirty="0" smtClean="0"/>
              <a:t>: Diferencia con exactitud cada una de las funciones que tienen los huesos en el organismo del hombre.</a:t>
            </a:r>
          </a:p>
          <a:p>
            <a:r>
              <a:rPr lang="es-CO" sz="1700" dirty="0" smtClean="0"/>
              <a:t> </a:t>
            </a:r>
            <a:r>
              <a:rPr lang="es-CO" sz="1700" b="1" dirty="0" smtClean="0"/>
              <a:t>ACTITUDINAL: </a:t>
            </a:r>
            <a:r>
              <a:rPr lang="es-CO" sz="1700" dirty="0" smtClean="0"/>
              <a:t>Establece comparaciones entre la cantidad de huesos que tiene un bebe con un adulto, y razona el porqué de esta situación.</a:t>
            </a:r>
          </a:p>
          <a:p>
            <a:r>
              <a:rPr lang="es-CO" sz="1700" b="1" dirty="0" smtClean="0"/>
              <a:t>ESTRATEGIAS METODOLOGICAS:</a:t>
            </a:r>
          </a:p>
          <a:p>
            <a:r>
              <a:rPr lang="es-CO" sz="1700" b="1" dirty="0" smtClean="0"/>
              <a:t>ACTIVIDADES DE EXPLORACION</a:t>
            </a:r>
            <a:r>
              <a:rPr lang="es-CO" sz="1700" dirty="0" smtClean="0"/>
              <a:t>: Sondeo con preguntas exploratorias para identificar saberes previos y abordar así el tema.</a:t>
            </a:r>
          </a:p>
          <a:p>
            <a:r>
              <a:rPr lang="es-CO" sz="1700" b="1" dirty="0" smtClean="0"/>
              <a:t>ACTIVIDADES DE CONFRONTACION</a:t>
            </a:r>
            <a:r>
              <a:rPr lang="es-CO" sz="1700" dirty="0" smtClean="0"/>
              <a:t>: Resolución de banco de preguntas con respecto al tema, teniendo en cuenta los saberes previos y los recopilados de materiales sobre el sistema óseo. </a:t>
            </a:r>
          </a:p>
          <a:p>
            <a:r>
              <a:rPr lang="es-CO" sz="1700" b="1" dirty="0" smtClean="0"/>
              <a:t>ACTIVIDADES DE CONSTRUCCION CONCEPTUAL</a:t>
            </a:r>
            <a:r>
              <a:rPr lang="es-CO" sz="1700" dirty="0" smtClean="0"/>
              <a:t>: Se toman los conceptos de la guía de trabajo y se explican.</a:t>
            </a:r>
          </a:p>
          <a:p>
            <a:r>
              <a:rPr lang="es-CO" sz="1700" dirty="0" smtClean="0"/>
              <a:t>Solución de preguntas surgidas en la tutoría.</a:t>
            </a:r>
          </a:p>
          <a:p>
            <a:r>
              <a:rPr lang="es-CO" sz="1700" dirty="0" smtClean="0"/>
              <a:t>Se investiga en libros o guía de trabajo acerca de las palabras desconocidas con respecto al tema.</a:t>
            </a:r>
          </a:p>
          <a:p>
            <a:r>
              <a:rPr lang="es-CO" sz="1700" dirty="0" smtClean="0"/>
              <a:t>Se muestra con material didáctico lo referente al sistema óseo y su función (laminas, videobind, otros).</a:t>
            </a:r>
          </a:p>
          <a:p>
            <a:r>
              <a:rPr lang="es-CO" sz="1700" b="1" dirty="0" smtClean="0"/>
              <a:t>EVALUACION</a:t>
            </a:r>
            <a:r>
              <a:rPr lang="es-CO" sz="1700" dirty="0" smtClean="0"/>
              <a:t>: Resolución de un cuestionario tipo prueba saber sobre sistema óseo del ser humano.</a:t>
            </a:r>
          </a:p>
          <a:p>
            <a:r>
              <a:rPr lang="es-CO" sz="1700" b="1" dirty="0" smtClean="0"/>
              <a:t>RECURSOS: </a:t>
            </a:r>
            <a:r>
              <a:rPr lang="es-CO" sz="1700" dirty="0" smtClean="0"/>
              <a:t>Fotocopias, texto guía, laminas, videobind, humanos</a:t>
            </a:r>
          </a:p>
          <a:p>
            <a:r>
              <a:rPr lang="es-CO" sz="1700" b="1" dirty="0" smtClean="0"/>
              <a:t>COMPROMISOS Y/O TAREAS</a:t>
            </a:r>
            <a:r>
              <a:rPr lang="es-CO" sz="1700" dirty="0" smtClean="0"/>
              <a:t>: realización de una cartelera donde se identifiquen  los huesos del cuerpo.</a:t>
            </a:r>
          </a:p>
          <a:p>
            <a:r>
              <a:rPr lang="es-CO" sz="1700" dirty="0" smtClean="0"/>
              <a:t>Investigación sobre las enfermedades y tratamiento del sistema óseo.</a:t>
            </a:r>
          </a:p>
          <a:p>
            <a:r>
              <a:rPr lang="es-CO" sz="1700" b="1" dirty="0" smtClean="0"/>
              <a:t>OBSERVACIONES:</a:t>
            </a:r>
            <a:endParaRPr lang="es-CO" b="1" dirty="0" smtClean="0"/>
          </a:p>
          <a:p>
            <a:endParaRPr lang="es-C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8 Conector recto"/>
          <p:cNvCxnSpPr/>
          <p:nvPr/>
        </p:nvCxnSpPr>
        <p:spPr>
          <a:xfrm>
            <a:off x="251520" y="476672"/>
            <a:ext cx="2592288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16200000" flipH="1">
            <a:off x="755576" y="2564904"/>
            <a:ext cx="5976664" cy="18002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2591780" y="2456892"/>
            <a:ext cx="6048672" cy="1944216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6588224" y="404664"/>
            <a:ext cx="2340768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707904" y="332656"/>
            <a:ext cx="2095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QUE QUIERO SABER</a:t>
            </a:r>
            <a:endParaRPr lang="es-CO" b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3131840" y="692696"/>
            <a:ext cx="316835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700" dirty="0" smtClean="0"/>
              <a:t>1¿Qué es el esqueleto?</a:t>
            </a:r>
          </a:p>
          <a:p>
            <a:r>
              <a:rPr lang="es-CO" sz="1700" dirty="0" smtClean="0"/>
              <a:t>2¿Qué función tiene los huesos?</a:t>
            </a:r>
          </a:p>
          <a:p>
            <a:r>
              <a:rPr lang="es-CO" sz="1700" dirty="0" smtClean="0"/>
              <a:t>3¿ cuantos huesos tiene el </a:t>
            </a:r>
          </a:p>
          <a:p>
            <a:r>
              <a:rPr lang="es-CO" sz="1700" dirty="0" smtClean="0"/>
              <a:t>   hombre?</a:t>
            </a:r>
          </a:p>
          <a:p>
            <a:r>
              <a:rPr lang="es-CO" sz="1700" dirty="0"/>
              <a:t> </a:t>
            </a:r>
            <a:r>
              <a:rPr lang="es-CO" sz="1700" dirty="0" smtClean="0"/>
              <a:t> ¿ Cuales son las formas de los </a:t>
            </a:r>
          </a:p>
          <a:p>
            <a:r>
              <a:rPr lang="es-CO" sz="1700" dirty="0" smtClean="0"/>
              <a:t>    huesos?</a:t>
            </a:r>
          </a:p>
          <a:p>
            <a:r>
              <a:rPr lang="es-CO" sz="1700" dirty="0"/>
              <a:t> </a:t>
            </a:r>
            <a:r>
              <a:rPr lang="es-CO" sz="1700" dirty="0" smtClean="0"/>
              <a:t>     5¿Qué enfermedades </a:t>
            </a:r>
          </a:p>
          <a:p>
            <a:r>
              <a:rPr lang="es-CO" sz="1700" dirty="0" smtClean="0"/>
              <a:t>         atacan  A los huesos?</a:t>
            </a:r>
          </a:p>
          <a:p>
            <a:r>
              <a:rPr lang="es-CO" sz="1700" dirty="0" smtClean="0"/>
              <a:t>           6.¿como se pueden </a:t>
            </a:r>
          </a:p>
          <a:p>
            <a:r>
              <a:rPr lang="es-CO" sz="1700" dirty="0" smtClean="0"/>
              <a:t>           Proteger los huesos?</a:t>
            </a:r>
            <a:endParaRPr lang="es-CO" sz="17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6516216" y="0"/>
            <a:ext cx="2843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 smtClean="0"/>
              <a:t>DOMINIO METODOLÓGICO HACER</a:t>
            </a:r>
            <a:endParaRPr lang="es-CO" sz="1400" b="1" dirty="0"/>
          </a:p>
        </p:txBody>
      </p:sp>
      <p:sp>
        <p:nvSpPr>
          <p:cNvPr id="34" name="33 CuadroTexto"/>
          <p:cNvSpPr txBox="1"/>
          <p:nvPr/>
        </p:nvSpPr>
        <p:spPr>
          <a:xfrm>
            <a:off x="323528" y="0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 smtClean="0"/>
              <a:t>DOMINIO CONCEPTUAL PENSAR</a:t>
            </a:r>
            <a:endParaRPr lang="es-CO" sz="1600" b="1" dirty="0"/>
          </a:p>
        </p:txBody>
      </p:sp>
      <p:sp>
        <p:nvSpPr>
          <p:cNvPr id="35" name="34 CuadroTexto"/>
          <p:cNvSpPr txBox="1"/>
          <p:nvPr/>
        </p:nvSpPr>
        <p:spPr>
          <a:xfrm>
            <a:off x="226802" y="836712"/>
            <a:ext cx="2852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b="1" dirty="0" smtClean="0"/>
              <a:t>COMO SE PUEDE ESTUDIAR </a:t>
            </a:r>
          </a:p>
          <a:p>
            <a:pPr algn="ctr"/>
            <a:r>
              <a:rPr lang="es-CO" b="1" dirty="0" smtClean="0"/>
              <a:t>EL PROBLEMA</a:t>
            </a:r>
            <a:endParaRPr lang="es-CO" b="1" dirty="0"/>
          </a:p>
        </p:txBody>
      </p:sp>
      <p:sp>
        <p:nvSpPr>
          <p:cNvPr id="36" name="35 CuadroTexto"/>
          <p:cNvSpPr txBox="1"/>
          <p:nvPr/>
        </p:nvSpPr>
        <p:spPr>
          <a:xfrm>
            <a:off x="251520" y="1772816"/>
            <a:ext cx="32531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s-CO" sz="1600" dirty="0" smtClean="0"/>
              <a:t>Consultando libros  </a:t>
            </a:r>
          </a:p>
          <a:p>
            <a:pPr>
              <a:buFontTx/>
              <a:buChar char="-"/>
            </a:pPr>
            <a:r>
              <a:rPr lang="es-CO" sz="1600" dirty="0" smtClean="0"/>
              <a:t> Estudiando </a:t>
            </a:r>
          </a:p>
          <a:p>
            <a:r>
              <a:rPr lang="es-CO" sz="1600" dirty="0" smtClean="0"/>
              <a:t>-Observando, pensando y analizando</a:t>
            </a:r>
            <a:endParaRPr lang="es-CO" sz="16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251520" y="2708920"/>
            <a:ext cx="27791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QUE TEORIAS EXPLICAN EL </a:t>
            </a:r>
          </a:p>
          <a:p>
            <a:pPr algn="ctr"/>
            <a:r>
              <a:rPr lang="es-CO" b="1" dirty="0" smtClean="0"/>
              <a:t>PROBLEMA</a:t>
            </a:r>
            <a:endParaRPr lang="es-CO" b="1" dirty="0"/>
          </a:p>
        </p:txBody>
      </p:sp>
      <p:sp>
        <p:nvSpPr>
          <p:cNvPr id="38" name="37 CuadroTexto"/>
          <p:cNvSpPr txBox="1"/>
          <p:nvPr/>
        </p:nvSpPr>
        <p:spPr>
          <a:xfrm>
            <a:off x="0" y="3284985"/>
            <a:ext cx="313184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CO" sz="1600" dirty="0" smtClean="0"/>
              <a:t>Ciencias naturales </a:t>
            </a:r>
          </a:p>
          <a:p>
            <a:pPr>
              <a:buFontTx/>
              <a:buChar char="-"/>
            </a:pPr>
            <a:r>
              <a:rPr lang="es-CO" sz="1600" dirty="0" smtClean="0"/>
              <a:t> Edu. Ambiental</a:t>
            </a:r>
          </a:p>
          <a:p>
            <a:pPr>
              <a:buFontTx/>
              <a:buChar char="-"/>
            </a:pPr>
            <a:r>
              <a:rPr lang="es-CO" sz="1600" dirty="0" smtClean="0"/>
              <a:t>Biología humana</a:t>
            </a:r>
          </a:p>
          <a:p>
            <a:endParaRPr lang="es-CO" sz="1600" dirty="0" smtClean="0"/>
          </a:p>
          <a:p>
            <a:pPr>
              <a:buFontTx/>
              <a:buChar char="-"/>
            </a:pPr>
            <a:endParaRPr lang="es-CO" dirty="0"/>
          </a:p>
        </p:txBody>
      </p:sp>
      <p:sp>
        <p:nvSpPr>
          <p:cNvPr id="39" name="38 CuadroTexto"/>
          <p:cNvSpPr txBox="1"/>
          <p:nvPr/>
        </p:nvSpPr>
        <p:spPr>
          <a:xfrm>
            <a:off x="0" y="4221089"/>
            <a:ext cx="40302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VOCABULARIO PARA ESTRUCTURAR EL TEMA</a:t>
            </a:r>
          </a:p>
          <a:p>
            <a:pPr>
              <a:buFontTx/>
              <a:buChar char="-"/>
            </a:pPr>
            <a:r>
              <a:rPr lang="es-CO" sz="1600" dirty="0" smtClean="0"/>
              <a:t>Función </a:t>
            </a:r>
          </a:p>
          <a:p>
            <a:pPr>
              <a:buFontTx/>
              <a:buChar char="-"/>
            </a:pPr>
            <a:r>
              <a:rPr lang="es-CO" sz="1600" dirty="0" smtClean="0"/>
              <a:t>Óseo   </a:t>
            </a:r>
          </a:p>
          <a:p>
            <a:pPr>
              <a:buFontTx/>
              <a:buChar char="-"/>
            </a:pPr>
            <a:r>
              <a:rPr lang="es-CO" sz="1600" dirty="0" smtClean="0"/>
              <a:t>Raquitismo </a:t>
            </a:r>
          </a:p>
          <a:p>
            <a:pPr>
              <a:buFontTx/>
              <a:buChar char="-"/>
            </a:pPr>
            <a:r>
              <a:rPr lang="es-CO" sz="1600" dirty="0" smtClean="0"/>
              <a:t>calcio</a:t>
            </a:r>
          </a:p>
          <a:p>
            <a:pPr>
              <a:buFontTx/>
              <a:buChar char="-"/>
            </a:pPr>
            <a:r>
              <a:rPr lang="es-CO" sz="1600" dirty="0" smtClean="0"/>
              <a:t>Vitamina </a:t>
            </a:r>
          </a:p>
          <a:p>
            <a:pPr>
              <a:buFontTx/>
              <a:buChar char="-"/>
            </a:pPr>
            <a:r>
              <a:rPr lang="es-CO" sz="1600" dirty="0" smtClean="0"/>
              <a:t>Órganos</a:t>
            </a:r>
          </a:p>
          <a:p>
            <a:endParaRPr lang="es-CO" sz="1600" dirty="0" smtClean="0"/>
          </a:p>
          <a:p>
            <a:endParaRPr lang="es-CO" sz="1600" dirty="0" smtClean="0"/>
          </a:p>
          <a:p>
            <a:endParaRPr lang="es-CO" sz="1600" dirty="0"/>
          </a:p>
        </p:txBody>
      </p:sp>
      <p:sp>
        <p:nvSpPr>
          <p:cNvPr id="41" name="40 CuadroTexto"/>
          <p:cNvSpPr txBox="1"/>
          <p:nvPr/>
        </p:nvSpPr>
        <p:spPr>
          <a:xfrm>
            <a:off x="6660232" y="404664"/>
            <a:ext cx="2234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VALORO MI TRABAJO</a:t>
            </a:r>
            <a:endParaRPr lang="es-CO" b="1" dirty="0"/>
          </a:p>
        </p:txBody>
      </p:sp>
      <p:sp>
        <p:nvSpPr>
          <p:cNvPr id="42" name="41 CuadroTexto"/>
          <p:cNvSpPr txBox="1"/>
          <p:nvPr/>
        </p:nvSpPr>
        <p:spPr>
          <a:xfrm>
            <a:off x="6382347" y="692696"/>
            <a:ext cx="279768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s-CO" sz="1600" dirty="0" smtClean="0"/>
              <a:t>Para saber que mi cuerpo esta</a:t>
            </a:r>
          </a:p>
          <a:p>
            <a:r>
              <a:rPr lang="es-CO" sz="1600" dirty="0" smtClean="0"/>
              <a:t>Funcionando bien.</a:t>
            </a:r>
          </a:p>
          <a:p>
            <a:pPr>
              <a:buFontTx/>
              <a:buChar char="-"/>
            </a:pPr>
            <a:r>
              <a:rPr lang="es-CO" sz="1600" dirty="0" smtClean="0"/>
              <a:t>Para proteger mi cuerpo de las</a:t>
            </a:r>
          </a:p>
          <a:p>
            <a:r>
              <a:rPr lang="es-CO" sz="1600" dirty="0" smtClean="0"/>
              <a:t>Enfermedades.</a:t>
            </a:r>
          </a:p>
          <a:p>
            <a:pPr>
              <a:buFontTx/>
              <a:buChar char="-"/>
            </a:pPr>
            <a:r>
              <a:rPr lang="es-CO" sz="1600" dirty="0" smtClean="0"/>
              <a:t>Para comer alimentos que me </a:t>
            </a:r>
          </a:p>
          <a:p>
            <a:r>
              <a:rPr lang="es-CO" sz="1600" dirty="0" smtClean="0"/>
              <a:t>Ayuden a desarrollar mi cuerpo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6588224" y="2564904"/>
            <a:ext cx="152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QUE APRENDI</a:t>
            </a:r>
            <a:endParaRPr lang="es-CO" b="1" dirty="0"/>
          </a:p>
        </p:txBody>
      </p:sp>
      <p:sp>
        <p:nvSpPr>
          <p:cNvPr id="44" name="43 CuadroTexto"/>
          <p:cNvSpPr txBox="1"/>
          <p:nvPr/>
        </p:nvSpPr>
        <p:spPr>
          <a:xfrm>
            <a:off x="5658980" y="2852936"/>
            <a:ext cx="348502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CO" sz="1600" dirty="0" smtClean="0"/>
              <a:t>Los huesos son duros y resistentes.</a:t>
            </a:r>
          </a:p>
          <a:p>
            <a:pPr marL="342900" indent="-342900"/>
            <a:r>
              <a:rPr lang="es-CO" sz="1600" dirty="0" smtClean="0"/>
              <a:t>2. Sostener y proteger los órganos </a:t>
            </a:r>
          </a:p>
          <a:p>
            <a:pPr marL="342900" indent="-342900"/>
            <a:r>
              <a:rPr lang="es-CO" sz="1600" dirty="0" smtClean="0"/>
              <a:t>internos.</a:t>
            </a:r>
          </a:p>
          <a:p>
            <a:pPr marL="342900" indent="-342900"/>
            <a:r>
              <a:rPr lang="es-CO" sz="1600" dirty="0" smtClean="0"/>
              <a:t>3. 206.</a:t>
            </a:r>
          </a:p>
          <a:p>
            <a:pPr marL="342900" indent="-342900"/>
            <a:r>
              <a:rPr lang="es-CO" sz="1600" dirty="0" smtClean="0"/>
              <a:t>4. Son largos y cortos.</a:t>
            </a:r>
          </a:p>
          <a:p>
            <a:pPr marL="342900" indent="-342900"/>
            <a:r>
              <a:rPr lang="es-CO" sz="1600" dirty="0" smtClean="0"/>
              <a:t>5. Pueden sufrir de raquitismo y</a:t>
            </a:r>
          </a:p>
          <a:p>
            <a:pPr marL="342900" indent="-342900"/>
            <a:r>
              <a:rPr lang="es-CO" sz="1600" dirty="0" smtClean="0"/>
              <a:t>Osteoporosis.</a:t>
            </a:r>
          </a:p>
          <a:p>
            <a:pPr marL="342900" indent="-342900"/>
            <a:r>
              <a:rPr lang="es-CO" sz="1600" dirty="0" smtClean="0"/>
              <a:t>6. Comer alimentos ricos en vitaminas</a:t>
            </a:r>
          </a:p>
          <a:p>
            <a:pPr marL="342900" indent="-342900"/>
            <a:r>
              <a:rPr lang="es-CO" sz="1600" dirty="0" smtClean="0"/>
              <a:t>Y calcio.</a:t>
            </a:r>
          </a:p>
          <a:p>
            <a:pPr marL="342900" indent="-342900"/>
            <a:endParaRPr lang="es-CO" sz="1600" dirty="0" smtClean="0"/>
          </a:p>
          <a:p>
            <a:pPr marL="342900" indent="-342900"/>
            <a:endParaRPr lang="es-CO" dirty="0"/>
          </a:p>
        </p:txBody>
      </p:sp>
      <p:sp>
        <p:nvSpPr>
          <p:cNvPr id="45" name="44 CuadroTexto"/>
          <p:cNvSpPr txBox="1"/>
          <p:nvPr/>
        </p:nvSpPr>
        <p:spPr>
          <a:xfrm>
            <a:off x="4860032" y="5517232"/>
            <a:ext cx="428396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 smtClean="0"/>
              <a:t>MAPA CONCEPTUAL</a:t>
            </a:r>
          </a:p>
          <a:p>
            <a:r>
              <a:rPr lang="es-CO" sz="1600" dirty="0" smtClean="0"/>
              <a:t>Pasos para resolver el problema</a:t>
            </a:r>
          </a:p>
          <a:p>
            <a:pPr>
              <a:buFontTx/>
              <a:buChar char="-"/>
            </a:pPr>
            <a:r>
              <a:rPr lang="es-CO" sz="1600" dirty="0" smtClean="0"/>
              <a:t>Investigar, leer libros, Realizar dibujos, consultar en internet. </a:t>
            </a:r>
            <a:endParaRPr lang="es-CO" sz="16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2771800" y="6488668"/>
            <a:ext cx="390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PROBLEMA DE ESTUDIO EL ESQUELETO</a:t>
            </a:r>
            <a:endParaRPr lang="es-C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SISTEMA OSE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764704"/>
            <a:ext cx="9144000" cy="552254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CO" sz="1600" b="1" dirty="0" smtClean="0"/>
          </a:p>
          <a:p>
            <a:pPr algn="ctr">
              <a:buNone/>
            </a:pPr>
            <a:r>
              <a:rPr lang="es-CO" sz="1600" b="1" dirty="0" smtClean="0"/>
              <a:t>INSTITUCION EDUCATIVA LORGIA DE ARCO</a:t>
            </a:r>
          </a:p>
          <a:p>
            <a:pPr algn="ctr">
              <a:buNone/>
            </a:pPr>
            <a:r>
              <a:rPr lang="es-CO" sz="1400" b="1" dirty="0" smtClean="0"/>
              <a:t>SANTANDER DE  LA CRUZ- MOÑITOS</a:t>
            </a:r>
          </a:p>
          <a:p>
            <a:pPr algn="ctr">
              <a:buNone/>
            </a:pPr>
            <a:r>
              <a:rPr lang="es-CO" sz="1400" b="1" dirty="0" smtClean="0"/>
              <a:t>AÑO LECTIVO 2011</a:t>
            </a:r>
          </a:p>
          <a:p>
            <a:pPr algn="ctr">
              <a:buNone/>
            </a:pPr>
            <a:r>
              <a:rPr lang="es-CO" sz="1400" b="1" dirty="0" smtClean="0"/>
              <a:t>PLAN DE CLASES</a:t>
            </a:r>
            <a:endParaRPr lang="es-CO" dirty="0" smtClean="0"/>
          </a:p>
          <a:p>
            <a:pPr>
              <a:buNone/>
            </a:pPr>
            <a:r>
              <a:rPr lang="es-CO" sz="1600" dirty="0" smtClean="0"/>
              <a:t>      </a:t>
            </a:r>
            <a:r>
              <a:rPr lang="es-CO" sz="1600" b="1" dirty="0" smtClean="0"/>
              <a:t>NOMBRE DE LA UNIDAD</a:t>
            </a:r>
            <a:r>
              <a:rPr lang="es-CO" sz="1600" dirty="0" smtClean="0"/>
              <a:t>: Propiedades electromagnéticas de la materia</a:t>
            </a:r>
          </a:p>
          <a:p>
            <a:pPr>
              <a:buNone/>
            </a:pPr>
            <a:r>
              <a:rPr lang="es-CO" sz="1600" b="1" dirty="0" smtClean="0"/>
              <a:t>      NUMERO DE LA UNIDAD</a:t>
            </a:r>
            <a:r>
              <a:rPr lang="es-CO" sz="1600" dirty="0" smtClean="0"/>
              <a:t>: 6                           GRADO: </a:t>
            </a:r>
            <a:r>
              <a:rPr lang="es-CO" sz="1800" dirty="0" smtClean="0"/>
              <a:t>10</a:t>
            </a:r>
            <a:r>
              <a:rPr lang="es-CO" sz="1600" dirty="0" smtClean="0"/>
              <a:t>°   I.H.S                                                     </a:t>
            </a:r>
          </a:p>
          <a:p>
            <a:r>
              <a:rPr lang="es-CO" sz="1600" b="1" dirty="0" smtClean="0"/>
              <a:t>AREA</a:t>
            </a:r>
            <a:r>
              <a:rPr lang="es-CO" sz="1600" dirty="0" smtClean="0"/>
              <a:t>: Ciencias Naturales y Educación Ambiental                                              </a:t>
            </a:r>
          </a:p>
          <a:p>
            <a:r>
              <a:rPr lang="es-CO" sz="1600" b="1" dirty="0" smtClean="0"/>
              <a:t>ASIGNATURA</a:t>
            </a:r>
            <a:r>
              <a:rPr lang="es-CO" sz="1600" dirty="0" smtClean="0"/>
              <a:t>: Física</a:t>
            </a:r>
          </a:p>
          <a:p>
            <a:r>
              <a:rPr lang="es-CO" sz="1600" b="1" dirty="0" smtClean="0"/>
              <a:t>EJE TEMATICO</a:t>
            </a:r>
            <a:r>
              <a:rPr lang="es-CO" sz="1600" dirty="0" smtClean="0"/>
              <a:t>: Entorno fisico</a:t>
            </a:r>
          </a:p>
          <a:p>
            <a:r>
              <a:rPr lang="es-CO" sz="1600" b="1" dirty="0" smtClean="0"/>
              <a:t>PREGUNTA PROBLEMATIZADORA</a:t>
            </a:r>
            <a:r>
              <a:rPr lang="es-CO" sz="1600" dirty="0" smtClean="0"/>
              <a:t>:¿Cómo se comportan los distintos materiales frente a la electricidad? ¿a que se conoce como fuerza eléctrica? ¿Qué tipos de carga tienen los átomos?</a:t>
            </a:r>
          </a:p>
          <a:p>
            <a:r>
              <a:rPr lang="es-CO" sz="1600" b="1" dirty="0" smtClean="0"/>
              <a:t>TEMA</a:t>
            </a:r>
            <a:r>
              <a:rPr lang="es-CO" sz="1600" dirty="0" smtClean="0"/>
              <a:t>: Conductores, aislantes y fuerza eléctrica.</a:t>
            </a:r>
          </a:p>
          <a:p>
            <a:r>
              <a:rPr lang="es-CO" sz="1600" b="1" dirty="0" smtClean="0"/>
              <a:t>ESTANDAR:</a:t>
            </a:r>
            <a:r>
              <a:rPr lang="es-CO" sz="1600" dirty="0" smtClean="0"/>
              <a:t> Identifica las características que hacen reaccionar distintos materiales frente cambios físicos como la electricidad.</a:t>
            </a:r>
          </a:p>
          <a:p>
            <a:r>
              <a:rPr lang="es-CO" sz="1600" b="1" dirty="0" smtClean="0"/>
              <a:t>COMPETENCIAS: </a:t>
            </a:r>
          </a:p>
          <a:p>
            <a:r>
              <a:rPr lang="es-CO" sz="1600" b="1" dirty="0" smtClean="0"/>
              <a:t>INTERPRETATIVA:</a:t>
            </a:r>
            <a:r>
              <a:rPr lang="es-CO" sz="1600" dirty="0" smtClean="0"/>
              <a:t> Identifica como se comportan distintos materiales frente a la electricidad.  </a:t>
            </a:r>
          </a:p>
          <a:p>
            <a:r>
              <a:rPr lang="es-CO" sz="1600" b="1" dirty="0" smtClean="0"/>
              <a:t> ARGUMENTATIVA</a:t>
            </a:r>
            <a:r>
              <a:rPr lang="es-CO" sz="1600" dirty="0" smtClean="0"/>
              <a:t>: Cita ejemplos concretos donde la propiedad de ciertos materiales conduce o aíslan la corriente eléctrica.</a:t>
            </a:r>
          </a:p>
          <a:p>
            <a:r>
              <a:rPr lang="es-CO" sz="1600" b="1" dirty="0" smtClean="0"/>
              <a:t>PROPOSITIVA</a:t>
            </a:r>
            <a:r>
              <a:rPr lang="es-CO" sz="1600" dirty="0" smtClean="0"/>
              <a:t>: formula  algunas hipótesis sobre la relación que existe entre la fuerza eléctrica y la carga eléctrica de algunos objetos.</a:t>
            </a:r>
            <a:endParaRPr lang="es-CO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6512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endParaRPr lang="es-CO" sz="4500" dirty="0" smtClean="0"/>
          </a:p>
          <a:p>
            <a:r>
              <a:rPr lang="es-CO" sz="6400" b="1" dirty="0" smtClean="0"/>
              <a:t>LOGROS: </a:t>
            </a:r>
          </a:p>
          <a:p>
            <a:r>
              <a:rPr lang="es-CO" sz="6400" b="1" dirty="0" smtClean="0"/>
              <a:t>COGNITIVO: </a:t>
            </a:r>
            <a:r>
              <a:rPr lang="es-CO" sz="6400" dirty="0" smtClean="0"/>
              <a:t>Reconoce  como los átomos permiten que sus electrones se desplacen entre átomos.</a:t>
            </a:r>
          </a:p>
          <a:p>
            <a:r>
              <a:rPr lang="es-CO" sz="6400" b="1" dirty="0" smtClean="0"/>
              <a:t>PROCEDIMENTAL</a:t>
            </a:r>
            <a:r>
              <a:rPr lang="es-CO" sz="6400" dirty="0" smtClean="0"/>
              <a:t>: ejecuta experiencias donde determina que la fuerza eléctrica es proporcional al producto de sus cargas.</a:t>
            </a:r>
          </a:p>
          <a:p>
            <a:r>
              <a:rPr lang="es-CO" sz="6400" b="1" dirty="0" smtClean="0"/>
              <a:t>ACTITUDINAL:</a:t>
            </a:r>
            <a:r>
              <a:rPr lang="es-CO" sz="6400" dirty="0" smtClean="0"/>
              <a:t> Establece diferencias entre algunos materiales que serian adecuados para fabricar aislantes ante sacudidas eléctricas.</a:t>
            </a:r>
          </a:p>
          <a:p>
            <a:r>
              <a:rPr lang="es-CO" sz="6400" b="1" dirty="0" smtClean="0"/>
              <a:t>ESTRATEGIAS METODOLOGICAS</a:t>
            </a:r>
            <a:r>
              <a:rPr lang="es-CO" sz="6400" dirty="0" smtClean="0"/>
              <a:t>:</a:t>
            </a:r>
          </a:p>
          <a:p>
            <a:r>
              <a:rPr lang="es-CO" sz="6400" b="1" dirty="0" smtClean="0"/>
              <a:t>ACTIVIDADES DE EXPLORACION:</a:t>
            </a:r>
            <a:r>
              <a:rPr lang="es-CO" sz="6400" dirty="0" smtClean="0"/>
              <a:t> Se realiza un paneo de los conceptos previos que tienen los estudiantes sobre electricidad, átomos y materiales aislantes.</a:t>
            </a:r>
          </a:p>
          <a:p>
            <a:pPr>
              <a:buNone/>
            </a:pPr>
            <a:r>
              <a:rPr lang="es-CO" sz="6400" dirty="0" smtClean="0"/>
              <a:t>   	Se pregunta a cerca de alguna experiencia con la electricidad.</a:t>
            </a:r>
          </a:p>
          <a:p>
            <a:r>
              <a:rPr lang="es-CO" sz="6400" b="1" dirty="0" smtClean="0"/>
              <a:t>ACTIVIDADES DE CONFRONTACION</a:t>
            </a:r>
            <a:r>
              <a:rPr lang="es-CO" sz="6400" dirty="0" smtClean="0"/>
              <a:t>: Por grupos de trabajo se entregan materiales para realizar experiencias que demuestren como algunos elementos son conductores y como otros son aislantes.</a:t>
            </a:r>
          </a:p>
          <a:p>
            <a:pPr>
              <a:buNone/>
            </a:pPr>
            <a:r>
              <a:rPr lang="es-CO" sz="6400" dirty="0" smtClean="0"/>
              <a:t>	Se le dará soluciones a los interrogantes surgidos de la experiencia.</a:t>
            </a:r>
          </a:p>
          <a:p>
            <a:r>
              <a:rPr lang="es-CO" sz="6400" b="1" dirty="0" smtClean="0"/>
              <a:t>ACTIVIDADES DE CONSTRUCCION CONCEPTUAL</a:t>
            </a:r>
            <a:r>
              <a:rPr lang="es-CO" sz="6400" dirty="0" smtClean="0"/>
              <a:t>: Por medio de material de apoyo como la guía de trabajo y el texto, se anotaran en sus libretas las diferentes teorías sobre la fuerza eléctrica, carga, átomo, aislantes y conductores.</a:t>
            </a:r>
          </a:p>
          <a:p>
            <a:pPr>
              <a:buNone/>
            </a:pPr>
            <a:r>
              <a:rPr lang="es-CO" sz="6400" dirty="0" smtClean="0"/>
              <a:t>	Se efectúa un experimento donde interactúen la fuerza, los aislantes y conductores y la carga eléctrica, para reforzar las teorías.</a:t>
            </a:r>
          </a:p>
          <a:p>
            <a:r>
              <a:rPr lang="es-CO" sz="6400" b="1" dirty="0" smtClean="0"/>
              <a:t>EVALUACION:</a:t>
            </a:r>
            <a:r>
              <a:rPr lang="es-CO" sz="6400" dirty="0" smtClean="0"/>
              <a:t> Se realizará un circuito para examinar la conductividad de los materiales.</a:t>
            </a:r>
          </a:p>
          <a:p>
            <a:pPr>
              <a:buNone/>
            </a:pPr>
            <a:r>
              <a:rPr lang="es-CO" sz="6400" dirty="0" smtClean="0"/>
              <a:t>	Se anotará en una tabla los resultados de la prueba del circuito  con diferentes materiales.</a:t>
            </a:r>
          </a:p>
          <a:p>
            <a:pPr>
              <a:buNone/>
            </a:pPr>
            <a:r>
              <a:rPr lang="es-CO" sz="6400" dirty="0" smtClean="0"/>
              <a:t>	Se interpretan las situaciones del circuito y se plantea una hipótesis.</a:t>
            </a:r>
          </a:p>
          <a:p>
            <a:r>
              <a:rPr lang="es-CO" sz="6400" b="1" dirty="0" smtClean="0"/>
              <a:t>RECURSOS</a:t>
            </a:r>
            <a:r>
              <a:rPr lang="es-CO" sz="6400" dirty="0" smtClean="0"/>
              <a:t>: Aluminio, plástico, cuero, algodón, peinilla, pedazos de papel, pilas, bombillas, cables eléctricos, imán, limadura de hierro, papel milimetrado, libro guía, fotocopias, humanos.</a:t>
            </a:r>
          </a:p>
          <a:p>
            <a:r>
              <a:rPr lang="es-CO" sz="6400" b="1" dirty="0" smtClean="0"/>
              <a:t>COMPROMISOS Y/O TAREAS: </a:t>
            </a:r>
            <a:r>
              <a:rPr lang="es-CO" sz="6400" dirty="0" smtClean="0"/>
              <a:t>Investigar sobre la vida de Charles Coulomb y resolución de cuestionario a partir de unos conceptos.</a:t>
            </a:r>
          </a:p>
          <a:p>
            <a:r>
              <a:rPr lang="es-CO" sz="6400" b="1" dirty="0" smtClean="0"/>
              <a:t>OBSERVACIONES:</a:t>
            </a:r>
          </a:p>
          <a:p>
            <a:endParaRPr lang="es-C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8 Conector recto"/>
          <p:cNvCxnSpPr/>
          <p:nvPr/>
        </p:nvCxnSpPr>
        <p:spPr>
          <a:xfrm>
            <a:off x="251520" y="476672"/>
            <a:ext cx="2592288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16200000" flipH="1">
            <a:off x="755576" y="2564904"/>
            <a:ext cx="5976664" cy="18002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2591780" y="2456892"/>
            <a:ext cx="6048672" cy="1944216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6588224" y="404664"/>
            <a:ext cx="2340768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707904" y="476672"/>
            <a:ext cx="2095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QUE QUIERO SABER</a:t>
            </a:r>
            <a:endParaRPr lang="es-CO" b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3275856" y="836712"/>
            <a:ext cx="2908938" cy="19236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700" dirty="0" smtClean="0"/>
              <a:t>1¿Qué es la carga eléctrica?</a:t>
            </a:r>
          </a:p>
          <a:p>
            <a:r>
              <a:rPr lang="es-CO" sz="1700" dirty="0" smtClean="0"/>
              <a:t>2¿Qué es un material aislante?</a:t>
            </a:r>
          </a:p>
          <a:p>
            <a:r>
              <a:rPr lang="es-CO" sz="1700" dirty="0" smtClean="0"/>
              <a:t>3¿ A que se le llama fuerza</a:t>
            </a:r>
          </a:p>
          <a:p>
            <a:r>
              <a:rPr lang="es-CO" sz="1700" dirty="0"/>
              <a:t> </a:t>
            </a:r>
            <a:r>
              <a:rPr lang="es-CO" sz="1700" dirty="0" smtClean="0"/>
              <a:t>     eléctrica?</a:t>
            </a:r>
          </a:p>
          <a:p>
            <a:r>
              <a:rPr lang="es-CO" sz="1700" dirty="0"/>
              <a:t> </a:t>
            </a:r>
            <a:r>
              <a:rPr lang="es-CO" sz="1700" dirty="0" smtClean="0"/>
              <a:t> 4¿Cómo son las cargas</a:t>
            </a:r>
          </a:p>
          <a:p>
            <a:r>
              <a:rPr lang="es-CO" sz="1700" dirty="0"/>
              <a:t> </a:t>
            </a:r>
            <a:r>
              <a:rPr lang="es-CO" sz="1700" dirty="0" smtClean="0"/>
              <a:t>     de los átomos?</a:t>
            </a:r>
          </a:p>
          <a:p>
            <a:r>
              <a:rPr lang="es-CO" sz="1700" dirty="0"/>
              <a:t> </a:t>
            </a:r>
            <a:r>
              <a:rPr lang="es-CO" sz="1700" dirty="0" smtClean="0"/>
              <a:t>   5¿Qué es ley de coulomb?</a:t>
            </a:r>
            <a:endParaRPr lang="es-CO" sz="17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6516216" y="1"/>
            <a:ext cx="262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 smtClean="0"/>
              <a:t>DOMINIO METODOLÓGICO HACER</a:t>
            </a:r>
            <a:endParaRPr lang="es-CO" sz="1400" b="1" dirty="0"/>
          </a:p>
        </p:txBody>
      </p:sp>
      <p:sp>
        <p:nvSpPr>
          <p:cNvPr id="34" name="33 CuadroTexto"/>
          <p:cNvSpPr txBox="1"/>
          <p:nvPr/>
        </p:nvSpPr>
        <p:spPr>
          <a:xfrm>
            <a:off x="323528" y="0"/>
            <a:ext cx="259228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 smtClean="0"/>
              <a:t>DOMINIO CONCEPTUAL PENSAR</a:t>
            </a:r>
            <a:endParaRPr lang="es-CO" sz="1600" b="1" dirty="0"/>
          </a:p>
        </p:txBody>
      </p:sp>
      <p:sp>
        <p:nvSpPr>
          <p:cNvPr id="35" name="34 CuadroTexto"/>
          <p:cNvSpPr txBox="1"/>
          <p:nvPr/>
        </p:nvSpPr>
        <p:spPr>
          <a:xfrm>
            <a:off x="226802" y="836712"/>
            <a:ext cx="2852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b="1" dirty="0" smtClean="0"/>
              <a:t>COMO SE PUEDE ESTUDIAR </a:t>
            </a:r>
          </a:p>
          <a:p>
            <a:pPr algn="ctr"/>
            <a:r>
              <a:rPr lang="es-CO" b="1" dirty="0" smtClean="0"/>
              <a:t>EL PROBLEMA</a:t>
            </a:r>
            <a:endParaRPr lang="es-CO" b="1" dirty="0"/>
          </a:p>
        </p:txBody>
      </p:sp>
      <p:sp>
        <p:nvSpPr>
          <p:cNvPr id="36" name="35 CuadroTexto"/>
          <p:cNvSpPr txBox="1"/>
          <p:nvPr/>
        </p:nvSpPr>
        <p:spPr>
          <a:xfrm>
            <a:off x="251520" y="1772816"/>
            <a:ext cx="28559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s-CO" sz="1600" dirty="0" smtClean="0"/>
              <a:t>Consultar teorías</a:t>
            </a:r>
          </a:p>
          <a:p>
            <a:pPr>
              <a:buFontTx/>
              <a:buChar char="-"/>
            </a:pPr>
            <a:r>
              <a:rPr lang="es-CO" sz="1600" dirty="0" smtClean="0"/>
              <a:t>Consultar libros</a:t>
            </a:r>
          </a:p>
          <a:p>
            <a:pPr>
              <a:buFontTx/>
              <a:buChar char="-"/>
            </a:pPr>
            <a:r>
              <a:rPr lang="es-CO" sz="1600" dirty="0" smtClean="0"/>
              <a:t>Realizar experiencias científicas</a:t>
            </a:r>
            <a:endParaRPr lang="es-CO" sz="16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251520" y="2708920"/>
            <a:ext cx="27791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QUE TEORIAS EXPLICAN EL </a:t>
            </a:r>
          </a:p>
          <a:p>
            <a:pPr algn="ctr"/>
            <a:r>
              <a:rPr lang="es-CO" b="1" dirty="0" smtClean="0"/>
              <a:t>PROBLEMA</a:t>
            </a:r>
            <a:endParaRPr lang="es-CO" b="1" dirty="0"/>
          </a:p>
        </p:txBody>
      </p:sp>
      <p:sp>
        <p:nvSpPr>
          <p:cNvPr id="38" name="37 CuadroTexto"/>
          <p:cNvSpPr txBox="1"/>
          <p:nvPr/>
        </p:nvSpPr>
        <p:spPr>
          <a:xfrm>
            <a:off x="0" y="3501009"/>
            <a:ext cx="334786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CO" sz="1600" dirty="0" smtClean="0"/>
              <a:t>Ciencias naturales y Edu. Ambiental</a:t>
            </a:r>
          </a:p>
          <a:p>
            <a:pPr>
              <a:buFontTx/>
              <a:buChar char="-"/>
            </a:pPr>
            <a:r>
              <a:rPr lang="es-CO" sz="1600" dirty="0" smtClean="0"/>
              <a:t>Fisica</a:t>
            </a:r>
          </a:p>
          <a:p>
            <a:pPr>
              <a:buFontTx/>
              <a:buChar char="-"/>
            </a:pPr>
            <a:r>
              <a:rPr lang="es-CO" sz="1600" dirty="0" smtClean="0"/>
              <a:t>Ley de coulomb</a:t>
            </a:r>
          </a:p>
          <a:p>
            <a:pPr>
              <a:buFontTx/>
              <a:buChar char="-"/>
            </a:pPr>
            <a:r>
              <a:rPr lang="es-CO" sz="1600" dirty="0" smtClean="0"/>
              <a:t>Fuerza eléctrica</a:t>
            </a:r>
          </a:p>
          <a:p>
            <a:pPr>
              <a:buFontTx/>
              <a:buChar char="-"/>
            </a:pPr>
            <a:endParaRPr lang="es-CO" dirty="0"/>
          </a:p>
        </p:txBody>
      </p:sp>
      <p:sp>
        <p:nvSpPr>
          <p:cNvPr id="39" name="38 CuadroTexto"/>
          <p:cNvSpPr txBox="1"/>
          <p:nvPr/>
        </p:nvSpPr>
        <p:spPr>
          <a:xfrm>
            <a:off x="0" y="4725144"/>
            <a:ext cx="403020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VOCABULARIO  DEL TEMA</a:t>
            </a:r>
          </a:p>
          <a:p>
            <a:pPr>
              <a:buFontTx/>
              <a:buChar char="-"/>
            </a:pPr>
            <a:r>
              <a:rPr lang="es-CO" sz="1600" dirty="0" smtClean="0"/>
              <a:t>Átomo</a:t>
            </a:r>
          </a:p>
          <a:p>
            <a:pPr>
              <a:buFontTx/>
              <a:buChar char="-"/>
            </a:pPr>
            <a:r>
              <a:rPr lang="es-CO" sz="1600" dirty="0" smtClean="0"/>
              <a:t>Carga eléctrica</a:t>
            </a:r>
          </a:p>
          <a:p>
            <a:pPr>
              <a:buFontTx/>
              <a:buChar char="-"/>
            </a:pPr>
            <a:r>
              <a:rPr lang="es-CO" sz="1600" dirty="0" smtClean="0"/>
              <a:t>Fuerza eléctrica</a:t>
            </a:r>
          </a:p>
          <a:p>
            <a:pPr>
              <a:buFontTx/>
              <a:buChar char="-"/>
            </a:pPr>
            <a:r>
              <a:rPr lang="es-CO" sz="1600" dirty="0" smtClean="0"/>
              <a:t>Aislante</a:t>
            </a:r>
          </a:p>
          <a:p>
            <a:pPr>
              <a:buFontTx/>
              <a:buChar char="-"/>
            </a:pPr>
            <a:r>
              <a:rPr lang="es-CO" sz="1600" dirty="0" smtClean="0"/>
              <a:t>Conducente</a:t>
            </a:r>
          </a:p>
          <a:p>
            <a:pPr>
              <a:buFontTx/>
              <a:buChar char="-"/>
            </a:pPr>
            <a:r>
              <a:rPr lang="es-CO" sz="1600" dirty="0" smtClean="0"/>
              <a:t>Repulsiva</a:t>
            </a:r>
          </a:p>
          <a:p>
            <a:pPr>
              <a:buFontTx/>
              <a:buChar char="-"/>
            </a:pPr>
            <a:r>
              <a:rPr lang="es-CO" sz="1600" dirty="0" smtClean="0"/>
              <a:t>Atractiva</a:t>
            </a:r>
          </a:p>
          <a:p>
            <a:pPr>
              <a:buFontTx/>
              <a:buChar char="-"/>
            </a:pPr>
            <a:endParaRPr lang="es-CO" sz="1600" dirty="0" smtClean="0"/>
          </a:p>
          <a:p>
            <a:endParaRPr lang="es-CO" sz="1600" dirty="0" smtClean="0"/>
          </a:p>
          <a:p>
            <a:endParaRPr lang="es-CO" sz="1600" dirty="0"/>
          </a:p>
        </p:txBody>
      </p:sp>
      <p:sp>
        <p:nvSpPr>
          <p:cNvPr id="41" name="40 CuadroTexto"/>
          <p:cNvSpPr txBox="1"/>
          <p:nvPr/>
        </p:nvSpPr>
        <p:spPr>
          <a:xfrm>
            <a:off x="6660232" y="404664"/>
            <a:ext cx="2234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VALORO MI TRABAJO</a:t>
            </a:r>
            <a:endParaRPr lang="es-CO" b="1" dirty="0"/>
          </a:p>
        </p:txBody>
      </p:sp>
      <p:sp>
        <p:nvSpPr>
          <p:cNvPr id="42" name="41 CuadroTexto"/>
          <p:cNvSpPr txBox="1"/>
          <p:nvPr/>
        </p:nvSpPr>
        <p:spPr>
          <a:xfrm>
            <a:off x="6511292" y="764704"/>
            <a:ext cx="2632708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s-CO" sz="1600" dirty="0" smtClean="0"/>
              <a:t>Para identificar que</a:t>
            </a:r>
          </a:p>
          <a:p>
            <a:r>
              <a:rPr lang="es-CO" sz="1600" dirty="0" smtClean="0"/>
              <a:t>Materiales conducen energía</a:t>
            </a:r>
          </a:p>
          <a:p>
            <a:pPr>
              <a:buFontTx/>
              <a:buChar char="-"/>
            </a:pPr>
            <a:r>
              <a:rPr lang="es-CO" sz="1600" dirty="0" smtClean="0"/>
              <a:t>Para saber cuando un átomo</a:t>
            </a:r>
          </a:p>
          <a:p>
            <a:pPr>
              <a:buFontTx/>
              <a:buChar char="-"/>
            </a:pPr>
            <a:r>
              <a:rPr lang="es-CO" sz="1600" dirty="0" smtClean="0"/>
              <a:t>De carga de energía.</a:t>
            </a:r>
          </a:p>
          <a:p>
            <a:pPr>
              <a:buFontTx/>
              <a:buChar char="-"/>
            </a:pPr>
            <a:r>
              <a:rPr lang="es-CO" sz="1600" dirty="0" smtClean="0"/>
              <a:t>Para reconocer cuando un </a:t>
            </a:r>
          </a:p>
          <a:p>
            <a:pPr>
              <a:buFontTx/>
              <a:buChar char="-"/>
            </a:pPr>
            <a:r>
              <a:rPr lang="es-CO" sz="1600" dirty="0" smtClean="0"/>
              <a:t>Material es conductor y</a:t>
            </a:r>
          </a:p>
          <a:p>
            <a:pPr>
              <a:buFontTx/>
              <a:buChar char="-"/>
            </a:pPr>
            <a:r>
              <a:rPr lang="es-CO" sz="1600" dirty="0" smtClean="0"/>
              <a:t>Cuando es aislante</a:t>
            </a:r>
            <a:endParaRPr lang="es-CO" sz="1600" dirty="0"/>
          </a:p>
        </p:txBody>
      </p:sp>
      <p:sp>
        <p:nvSpPr>
          <p:cNvPr id="43" name="42 CuadroTexto"/>
          <p:cNvSpPr txBox="1"/>
          <p:nvPr/>
        </p:nvSpPr>
        <p:spPr>
          <a:xfrm>
            <a:off x="6588224" y="2564904"/>
            <a:ext cx="152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QUE APRENDI</a:t>
            </a:r>
            <a:endParaRPr lang="es-CO" b="1" dirty="0"/>
          </a:p>
        </p:txBody>
      </p:sp>
      <p:sp>
        <p:nvSpPr>
          <p:cNvPr id="44" name="43 CuadroTexto"/>
          <p:cNvSpPr txBox="1"/>
          <p:nvPr/>
        </p:nvSpPr>
        <p:spPr>
          <a:xfrm>
            <a:off x="5658980" y="2852936"/>
            <a:ext cx="348502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CO" sz="1600" dirty="0" smtClean="0"/>
              <a:t>Capacidad que tiene un cuerpo</a:t>
            </a:r>
            <a:endParaRPr lang="es-CO" sz="1600" dirty="0"/>
          </a:p>
          <a:p>
            <a:pPr marL="342900" indent="-342900"/>
            <a:r>
              <a:rPr lang="es-CO" sz="1600" dirty="0" smtClean="0"/>
              <a:t>De electrizarse.</a:t>
            </a:r>
          </a:p>
          <a:p>
            <a:pPr marL="342900" indent="-342900"/>
            <a:r>
              <a:rPr lang="es-CO" sz="1600" dirty="0" smtClean="0"/>
              <a:t>2. No permiten la conducción</a:t>
            </a:r>
          </a:p>
          <a:p>
            <a:pPr marL="342900" indent="-342900"/>
            <a:r>
              <a:rPr lang="es-CO" sz="1600" dirty="0" smtClean="0"/>
              <a:t>Eléctrica entre un átomo y otro.</a:t>
            </a:r>
          </a:p>
          <a:p>
            <a:pPr marL="342900" indent="-342900"/>
            <a:r>
              <a:rPr lang="es-CO" sz="1600" dirty="0" smtClean="0"/>
              <a:t>3. Resultado de atracción o repulsión</a:t>
            </a:r>
          </a:p>
          <a:p>
            <a:pPr marL="342900" indent="-342900"/>
            <a:r>
              <a:rPr lang="es-CO" sz="1600" dirty="0" smtClean="0"/>
              <a:t>Según sea la carga.</a:t>
            </a:r>
          </a:p>
          <a:p>
            <a:pPr marL="342900" indent="-342900"/>
            <a:r>
              <a:rPr lang="es-CO" sz="1600" dirty="0" smtClean="0"/>
              <a:t>4. Pueden ser opuestas o iguales.</a:t>
            </a:r>
          </a:p>
          <a:p>
            <a:pPr marL="342900" indent="-342900"/>
            <a:r>
              <a:rPr lang="es-CO" sz="1600" dirty="0" smtClean="0"/>
              <a:t>5. Fuerza eléctrica que experimentan</a:t>
            </a:r>
          </a:p>
          <a:p>
            <a:pPr marL="342900" indent="-342900"/>
            <a:r>
              <a:rPr lang="es-CO" sz="1600" dirty="0" smtClean="0"/>
              <a:t>Dos objetos muy pequeños, la carga de</a:t>
            </a:r>
          </a:p>
          <a:p>
            <a:pPr marL="342900" indent="-342900"/>
            <a:r>
              <a:rPr lang="es-CO" sz="1600" dirty="0" smtClean="0"/>
              <a:t>Dichos objetos y la distancia que los</a:t>
            </a:r>
          </a:p>
          <a:p>
            <a:pPr marL="342900" indent="-342900"/>
            <a:r>
              <a:rPr lang="es-CO" sz="1600" dirty="0" smtClean="0"/>
              <a:t>separa</a:t>
            </a:r>
          </a:p>
          <a:p>
            <a:pPr marL="342900" indent="-342900"/>
            <a:endParaRPr lang="es-CO" sz="1600" dirty="0" smtClean="0"/>
          </a:p>
          <a:p>
            <a:pPr marL="342900" indent="-342900"/>
            <a:endParaRPr lang="es-CO" dirty="0"/>
          </a:p>
        </p:txBody>
      </p:sp>
      <p:sp>
        <p:nvSpPr>
          <p:cNvPr id="45" name="44 CuadroTexto"/>
          <p:cNvSpPr txBox="1"/>
          <p:nvPr/>
        </p:nvSpPr>
        <p:spPr>
          <a:xfrm>
            <a:off x="5292080" y="5750004"/>
            <a:ext cx="42839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MAPA CONCEPTUAL</a:t>
            </a:r>
          </a:p>
          <a:p>
            <a:r>
              <a:rPr lang="es-CO" sz="1600" dirty="0" smtClean="0"/>
              <a:t>Pasos para resolver el problema</a:t>
            </a:r>
          </a:p>
          <a:p>
            <a:pPr>
              <a:buFontTx/>
              <a:buChar char="-"/>
            </a:pPr>
            <a:r>
              <a:rPr lang="es-CO" sz="1600" dirty="0" smtClean="0"/>
              <a:t>Investigar, Lectura de leyes, Realización de experiencias, Comprobación de hipótesis</a:t>
            </a:r>
            <a:endParaRPr lang="es-CO" sz="16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3432505" y="6396335"/>
            <a:ext cx="2075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 smtClean="0"/>
              <a:t>PROBLEMA DE ESTUDIO</a:t>
            </a:r>
          </a:p>
          <a:p>
            <a:r>
              <a:rPr lang="es-CO" sz="1200" dirty="0" smtClean="0"/>
              <a:t>Fuerzas  y cargas eléctricas</a:t>
            </a:r>
            <a:endParaRPr lang="es-CO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MAP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548680"/>
            <a:ext cx="9144000" cy="597666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332656"/>
            <a:ext cx="8507288" cy="6192688"/>
          </a:xfrm>
        </p:spPr>
        <p:txBody>
          <a:bodyPr>
            <a:normAutofit lnSpcReduction="10000"/>
          </a:bodyPr>
          <a:lstStyle/>
          <a:p>
            <a:endParaRPr lang="es-CO" sz="1600" dirty="0" smtClean="0"/>
          </a:p>
          <a:p>
            <a:pPr algn="ctr">
              <a:buNone/>
            </a:pPr>
            <a:r>
              <a:rPr lang="es-CO" sz="1800" b="1" dirty="0" smtClean="0"/>
              <a:t>INSTITUCION EDUCATIVA LORGIA DE ARCO</a:t>
            </a:r>
          </a:p>
          <a:p>
            <a:pPr algn="ctr">
              <a:buNone/>
            </a:pPr>
            <a:r>
              <a:rPr lang="es-CO" sz="1600" b="1" dirty="0" smtClean="0"/>
              <a:t>SANTANDER DE  LA CRUZ- MOÑITOS</a:t>
            </a:r>
          </a:p>
          <a:p>
            <a:pPr algn="ctr">
              <a:buNone/>
            </a:pPr>
            <a:r>
              <a:rPr lang="es-CO" sz="1600" b="1" dirty="0" smtClean="0"/>
              <a:t>AÑO LECTIVO 2011</a:t>
            </a:r>
          </a:p>
          <a:p>
            <a:pPr algn="ctr">
              <a:buNone/>
            </a:pPr>
            <a:r>
              <a:rPr lang="es-CO" sz="1600" b="1" dirty="0" smtClean="0"/>
              <a:t>PLAN DE CLASES</a:t>
            </a:r>
            <a:endParaRPr lang="es-CO" sz="1600" dirty="0" smtClean="0"/>
          </a:p>
          <a:p>
            <a:r>
              <a:rPr lang="es-CO" sz="1600" b="1" dirty="0" smtClean="0"/>
              <a:t>NOMBRE DE LA UNIDAD: </a:t>
            </a:r>
            <a:r>
              <a:rPr lang="es-CO" sz="1600" dirty="0" smtClean="0"/>
              <a:t>Estudio microscópico de la vida, la célula, su circulación y excreción</a:t>
            </a:r>
          </a:p>
          <a:p>
            <a:r>
              <a:rPr lang="es-CO" sz="1600" b="1" dirty="0" smtClean="0"/>
              <a:t>NUMERO DE LA UNIDAD: </a:t>
            </a:r>
            <a:r>
              <a:rPr lang="es-CO" sz="2000" dirty="0" smtClean="0"/>
              <a:t> 1           </a:t>
            </a:r>
            <a:r>
              <a:rPr lang="es-CO" sz="1600" dirty="0" smtClean="0"/>
              <a:t>GRADO: 7°   I.H.S                                              </a:t>
            </a:r>
          </a:p>
          <a:p>
            <a:r>
              <a:rPr lang="es-CO" sz="1600" b="1" dirty="0" smtClean="0"/>
              <a:t>AREA: </a:t>
            </a:r>
            <a:r>
              <a:rPr lang="es-CO" sz="1600" dirty="0" smtClean="0"/>
              <a:t>Ciencias Naturales y Educación Ambiental                                              </a:t>
            </a:r>
          </a:p>
          <a:p>
            <a:r>
              <a:rPr lang="es-CO" sz="1600" b="1" dirty="0" smtClean="0"/>
              <a:t>ASIGNATURA</a:t>
            </a:r>
            <a:r>
              <a:rPr lang="es-CO" sz="1600" dirty="0" smtClean="0"/>
              <a:t>: Biología </a:t>
            </a:r>
          </a:p>
          <a:p>
            <a:r>
              <a:rPr lang="es-CO" sz="1600" b="1" dirty="0" smtClean="0"/>
              <a:t>EJE TEMATICO</a:t>
            </a:r>
            <a:r>
              <a:rPr lang="es-CO" sz="1600" dirty="0" smtClean="0"/>
              <a:t>: Entorno vivo</a:t>
            </a:r>
          </a:p>
          <a:p>
            <a:r>
              <a:rPr lang="es-CO" sz="1600" b="1" dirty="0" smtClean="0"/>
              <a:t>PREGUNTA PROBLEMATIZADORA:</a:t>
            </a:r>
            <a:r>
              <a:rPr lang="es-CO" sz="1600" dirty="0" smtClean="0"/>
              <a:t>¿Cómo evitar la proliferación de las células cacerinas en la piel? </a:t>
            </a:r>
          </a:p>
          <a:p>
            <a:r>
              <a:rPr lang="es-CO" sz="1600" b="1" dirty="0" smtClean="0"/>
              <a:t>TEMA</a:t>
            </a:r>
            <a:r>
              <a:rPr lang="es-CO" sz="1600" dirty="0" smtClean="0"/>
              <a:t>: Reproducción celular</a:t>
            </a:r>
          </a:p>
          <a:p>
            <a:r>
              <a:rPr lang="es-CO" sz="1600" b="1" dirty="0" smtClean="0"/>
              <a:t>ESTANDAR:</a:t>
            </a:r>
            <a:r>
              <a:rPr lang="es-CO" sz="1600" dirty="0" smtClean="0"/>
              <a:t> Identifica condiciones de cambio y de equilibrio en los seres vivos y en los ecosistemas.</a:t>
            </a:r>
          </a:p>
          <a:p>
            <a:r>
              <a:rPr lang="es-CO" sz="1600" b="1" dirty="0" smtClean="0"/>
              <a:t>COMPETENCIAS: </a:t>
            </a:r>
          </a:p>
          <a:p>
            <a:r>
              <a:rPr lang="es-CO" sz="1600" b="1" dirty="0" smtClean="0"/>
              <a:t>INTERPRETATIVA: </a:t>
            </a:r>
            <a:r>
              <a:rPr lang="es-CO" sz="1600" dirty="0" smtClean="0"/>
              <a:t>Explica la estructura de la célula y las funciones básicas de sus componentes.</a:t>
            </a:r>
          </a:p>
          <a:p>
            <a:r>
              <a:rPr lang="es-CO" sz="1600" b="1" dirty="0" smtClean="0"/>
              <a:t> ARGUMENTATIVA:</a:t>
            </a:r>
            <a:r>
              <a:rPr lang="es-CO" sz="1600" dirty="0" smtClean="0"/>
              <a:t> Compara sistemas de división celular y argumenta su importancia en la generación de nuevos organismos y tejidos.</a:t>
            </a:r>
          </a:p>
          <a:p>
            <a:r>
              <a:rPr lang="es-CO" sz="1600" b="1" dirty="0" smtClean="0"/>
              <a:t>PROPOSITIVA</a:t>
            </a:r>
            <a:r>
              <a:rPr lang="es-CO" sz="1600" dirty="0" smtClean="0"/>
              <a:t>: Formula  hipótesis sobre las causas de las mutaciones.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/>
          </a:bodyPr>
          <a:lstStyle/>
          <a:p>
            <a:r>
              <a:rPr lang="es-CO" sz="1700" b="1" dirty="0" smtClean="0"/>
              <a:t>LOGROS: </a:t>
            </a:r>
          </a:p>
          <a:p>
            <a:r>
              <a:rPr lang="es-CO" sz="1700" b="1" dirty="0" smtClean="0"/>
              <a:t>COGNITIVO:</a:t>
            </a:r>
            <a:r>
              <a:rPr lang="es-CO" sz="1700" dirty="0" smtClean="0"/>
              <a:t> Reconoce con precisión el proceso de  reproducción celular como mecanismos de multiplicación de las especies.</a:t>
            </a:r>
          </a:p>
          <a:p>
            <a:r>
              <a:rPr lang="es-CO" sz="1700" b="1" dirty="0" smtClean="0"/>
              <a:t>PROCEDIMENTAL</a:t>
            </a:r>
            <a:r>
              <a:rPr lang="es-CO" sz="1700" dirty="0" smtClean="0"/>
              <a:t>: diferencia con claridad los procesos de mitosis y meiosis atraves de la observación en el microscopio.</a:t>
            </a:r>
          </a:p>
          <a:p>
            <a:r>
              <a:rPr lang="es-CO" sz="1700" b="1" dirty="0" smtClean="0"/>
              <a:t>ACTITUDINAL</a:t>
            </a:r>
            <a:r>
              <a:rPr lang="es-CO" sz="1700" dirty="0" smtClean="0"/>
              <a:t>: Establece diferencias claras entre reproducción sexual y asexual, reconociendo aportes diferentes al científico.</a:t>
            </a:r>
          </a:p>
          <a:p>
            <a:r>
              <a:rPr lang="es-CO" sz="1700" b="1" dirty="0" smtClean="0"/>
              <a:t>ESTRATEGIAS METODOLOGICAS</a:t>
            </a:r>
            <a:r>
              <a:rPr lang="es-CO" sz="1700" dirty="0" smtClean="0"/>
              <a:t>:</a:t>
            </a:r>
          </a:p>
          <a:p>
            <a:r>
              <a:rPr lang="es-CO" sz="1700" b="1" dirty="0" smtClean="0"/>
              <a:t>ACTIVIDADES DE EXPLORACION: </a:t>
            </a:r>
            <a:r>
              <a:rPr lang="es-CO" sz="1700" dirty="0" smtClean="0"/>
              <a:t>Realizo un sondeo con preguntas para abordar el tema, identificando aciertos y desaciertos.</a:t>
            </a:r>
          </a:p>
          <a:p>
            <a:r>
              <a:rPr lang="es-CO" sz="1700" b="1" dirty="0" smtClean="0"/>
              <a:t>ACTIVIDADES DE CONFRONTACION:</a:t>
            </a:r>
            <a:r>
              <a:rPr lang="es-CO" sz="1700" dirty="0" smtClean="0"/>
              <a:t> Por grupos de trabajo se entregan fotocopias del tema, e inquietudes, mesa redonda.</a:t>
            </a:r>
          </a:p>
          <a:p>
            <a:r>
              <a:rPr lang="es-CO" sz="1700" b="1" dirty="0" smtClean="0"/>
              <a:t>ACTIVIDADES DE CONSTRUCCION CONCEPTUAL</a:t>
            </a:r>
            <a:r>
              <a:rPr lang="es-CO" sz="1700" dirty="0" smtClean="0"/>
              <a:t>: Exposición docente, uso de laminas, videobind prácticas de laboratorio.</a:t>
            </a:r>
          </a:p>
          <a:p>
            <a:r>
              <a:rPr lang="es-CO" sz="1700" b="1" dirty="0" smtClean="0"/>
              <a:t>EVALUACION</a:t>
            </a:r>
            <a:r>
              <a:rPr lang="es-CO" sz="1700" dirty="0" smtClean="0"/>
              <a:t>: Sustentación oral y escrita, presentar informes de laboratorio, coevaluacion en mesa redonda.</a:t>
            </a:r>
          </a:p>
          <a:p>
            <a:r>
              <a:rPr lang="es-CO" sz="1700" b="1" dirty="0" smtClean="0"/>
              <a:t>RECURSOS:</a:t>
            </a:r>
            <a:r>
              <a:rPr lang="es-CO" sz="1700" dirty="0" smtClean="0"/>
              <a:t> Fotocopias, texto guía, laminas, videobind, computador, diapositivas, laboratorio, microscopio, laminas cubre objetos y porta objetos. </a:t>
            </a:r>
          </a:p>
          <a:p>
            <a:r>
              <a:rPr lang="es-CO" sz="1700" b="1" dirty="0" smtClean="0"/>
              <a:t>COMPROMISOS Y/O TAREAS:.</a:t>
            </a:r>
          </a:p>
          <a:p>
            <a:r>
              <a:rPr lang="es-CO" sz="1700" b="1" dirty="0" smtClean="0"/>
              <a:t>OBSERVACIONES</a:t>
            </a:r>
            <a:r>
              <a:rPr lang="es-CO" sz="1700" dirty="0" smtClean="0"/>
              <a:t>:</a:t>
            </a:r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8 Conector recto"/>
          <p:cNvCxnSpPr/>
          <p:nvPr/>
        </p:nvCxnSpPr>
        <p:spPr>
          <a:xfrm>
            <a:off x="251520" y="476672"/>
            <a:ext cx="2592288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16200000" flipH="1">
            <a:off x="755576" y="2564904"/>
            <a:ext cx="5976664" cy="18002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2591780" y="2456892"/>
            <a:ext cx="6048672" cy="1944216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6588224" y="404664"/>
            <a:ext cx="2340768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707904" y="332656"/>
            <a:ext cx="2095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QUE QUIERO SABER</a:t>
            </a:r>
            <a:endParaRPr lang="es-CO" b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3203848" y="692696"/>
            <a:ext cx="316835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700" dirty="0" smtClean="0"/>
              <a:t>1¿Qué es la célula?</a:t>
            </a:r>
          </a:p>
          <a:p>
            <a:r>
              <a:rPr lang="es-CO" sz="1700" dirty="0" smtClean="0"/>
              <a:t>2¿qual es la estructura?</a:t>
            </a:r>
          </a:p>
          <a:p>
            <a:r>
              <a:rPr lang="es-CO" sz="1700" dirty="0" smtClean="0"/>
              <a:t>3¿ como se reproducen las              células?</a:t>
            </a:r>
          </a:p>
          <a:p>
            <a:r>
              <a:rPr lang="es-CO" sz="1700" dirty="0"/>
              <a:t> </a:t>
            </a:r>
            <a:r>
              <a:rPr lang="es-CO" sz="1700" dirty="0" smtClean="0"/>
              <a:t> ¿ que es reproducción sexual y</a:t>
            </a:r>
          </a:p>
          <a:p>
            <a:r>
              <a:rPr lang="es-CO" sz="1700" dirty="0" smtClean="0"/>
              <a:t>      asexual?</a:t>
            </a:r>
          </a:p>
          <a:p>
            <a:r>
              <a:rPr lang="es-CO" sz="1700" dirty="0"/>
              <a:t> </a:t>
            </a:r>
            <a:r>
              <a:rPr lang="es-CO" sz="1700" dirty="0" smtClean="0"/>
              <a:t>     5¿Qué es una mutación</a:t>
            </a:r>
          </a:p>
          <a:p>
            <a:r>
              <a:rPr lang="es-CO" sz="1700" dirty="0" smtClean="0"/>
              <a:t>            celular?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6588224" y="0"/>
            <a:ext cx="2843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 smtClean="0"/>
              <a:t>DOMINIO METODOLÓGICO HACER</a:t>
            </a:r>
            <a:endParaRPr lang="es-CO" sz="1400" b="1" dirty="0"/>
          </a:p>
        </p:txBody>
      </p:sp>
      <p:sp>
        <p:nvSpPr>
          <p:cNvPr id="34" name="33 CuadroTexto"/>
          <p:cNvSpPr txBox="1"/>
          <p:nvPr/>
        </p:nvSpPr>
        <p:spPr>
          <a:xfrm>
            <a:off x="0" y="0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 smtClean="0"/>
              <a:t>DOMINIO CONCEPTUAL PENSAR</a:t>
            </a:r>
            <a:endParaRPr lang="es-CO" sz="1600" b="1" dirty="0"/>
          </a:p>
        </p:txBody>
      </p:sp>
      <p:sp>
        <p:nvSpPr>
          <p:cNvPr id="35" name="34 CuadroTexto"/>
          <p:cNvSpPr txBox="1"/>
          <p:nvPr/>
        </p:nvSpPr>
        <p:spPr>
          <a:xfrm>
            <a:off x="226802" y="836712"/>
            <a:ext cx="2852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b="1" dirty="0" smtClean="0"/>
              <a:t>COMO SE PUEDE ESTUDIAR </a:t>
            </a:r>
          </a:p>
          <a:p>
            <a:pPr algn="ctr"/>
            <a:r>
              <a:rPr lang="es-CO" b="1" dirty="0" smtClean="0"/>
              <a:t>EL PROBLEMA</a:t>
            </a:r>
            <a:endParaRPr lang="es-CO" b="1" dirty="0"/>
          </a:p>
        </p:txBody>
      </p:sp>
      <p:sp>
        <p:nvSpPr>
          <p:cNvPr id="36" name="35 CuadroTexto"/>
          <p:cNvSpPr txBox="1"/>
          <p:nvPr/>
        </p:nvSpPr>
        <p:spPr>
          <a:xfrm>
            <a:off x="0" y="1412776"/>
            <a:ext cx="31976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s-CO" sz="1600" dirty="0" smtClean="0"/>
              <a:t>Consultando la internet</a:t>
            </a:r>
          </a:p>
          <a:p>
            <a:pPr>
              <a:buFontTx/>
              <a:buChar char="-"/>
            </a:pPr>
            <a:r>
              <a:rPr lang="es-CO" sz="1600" dirty="0" smtClean="0"/>
              <a:t> Estudiando </a:t>
            </a:r>
          </a:p>
          <a:p>
            <a:r>
              <a:rPr lang="es-CO" sz="1600" dirty="0" smtClean="0"/>
              <a:t>-Observando muestras de células en</a:t>
            </a:r>
          </a:p>
          <a:p>
            <a:r>
              <a:rPr lang="es-CO" sz="1600" dirty="0" smtClean="0"/>
              <a:t>el laboratorio</a:t>
            </a:r>
          </a:p>
          <a:p>
            <a:r>
              <a:rPr lang="es-CO" sz="1600" dirty="0" smtClean="0"/>
              <a:t>-consultando libros</a:t>
            </a:r>
          </a:p>
          <a:p>
            <a:r>
              <a:rPr lang="es-CO" sz="1600" dirty="0" smtClean="0"/>
              <a:t>- Analizando casos médicos</a:t>
            </a:r>
            <a:endParaRPr lang="es-CO" sz="16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251520" y="2996952"/>
            <a:ext cx="27791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QUE TEORIAS EXPLICAN EL </a:t>
            </a:r>
          </a:p>
          <a:p>
            <a:pPr algn="ctr"/>
            <a:r>
              <a:rPr lang="es-CO" b="1" dirty="0" smtClean="0"/>
              <a:t>PROBLEMA</a:t>
            </a:r>
            <a:endParaRPr lang="es-CO" b="1" dirty="0"/>
          </a:p>
        </p:txBody>
      </p:sp>
      <p:sp>
        <p:nvSpPr>
          <p:cNvPr id="38" name="37 CuadroTexto"/>
          <p:cNvSpPr txBox="1"/>
          <p:nvPr/>
        </p:nvSpPr>
        <p:spPr>
          <a:xfrm>
            <a:off x="0" y="3573016"/>
            <a:ext cx="313184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CO" sz="1600" dirty="0" smtClean="0"/>
              <a:t>Ciencias naturales </a:t>
            </a:r>
          </a:p>
          <a:p>
            <a:pPr>
              <a:buFontTx/>
              <a:buChar char="-"/>
            </a:pPr>
            <a:r>
              <a:rPr lang="es-CO" sz="1600" dirty="0" smtClean="0"/>
              <a:t>Biología humana</a:t>
            </a:r>
          </a:p>
          <a:p>
            <a:pPr>
              <a:buFontTx/>
              <a:buChar char="-"/>
            </a:pPr>
            <a:r>
              <a:rPr lang="es-CO" sz="1600" dirty="0" smtClean="0"/>
              <a:t>Teoría celular</a:t>
            </a:r>
          </a:p>
          <a:p>
            <a:pPr>
              <a:buFontTx/>
              <a:buChar char="-"/>
            </a:pPr>
            <a:r>
              <a:rPr lang="es-CO" sz="1600" dirty="0" smtClean="0"/>
              <a:t>Genética</a:t>
            </a:r>
          </a:p>
          <a:p>
            <a:pPr>
              <a:buFontTx/>
              <a:buChar char="-"/>
            </a:pPr>
            <a:r>
              <a:rPr lang="es-CO" sz="1600" dirty="0" smtClean="0"/>
              <a:t>Medicina</a:t>
            </a:r>
          </a:p>
          <a:p>
            <a:pPr>
              <a:buFontTx/>
              <a:buChar char="-"/>
            </a:pPr>
            <a:endParaRPr lang="es-CO" sz="1600" dirty="0" smtClean="0"/>
          </a:p>
          <a:p>
            <a:endParaRPr lang="es-CO" sz="1600" dirty="0" smtClean="0"/>
          </a:p>
          <a:p>
            <a:pPr>
              <a:buFontTx/>
              <a:buChar char="-"/>
            </a:pPr>
            <a:endParaRPr lang="es-CO" dirty="0"/>
          </a:p>
        </p:txBody>
      </p:sp>
      <p:sp>
        <p:nvSpPr>
          <p:cNvPr id="39" name="38 CuadroTexto"/>
          <p:cNvSpPr txBox="1"/>
          <p:nvPr/>
        </p:nvSpPr>
        <p:spPr>
          <a:xfrm>
            <a:off x="0" y="4869160"/>
            <a:ext cx="403020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/>
              <a:t>VOCABULARIO PARA ESTRUCTURAR EL TEMA</a:t>
            </a:r>
          </a:p>
          <a:p>
            <a:pPr>
              <a:buFontTx/>
              <a:buChar char="-"/>
            </a:pPr>
            <a:r>
              <a:rPr lang="es-CO" sz="1400" dirty="0" smtClean="0"/>
              <a:t>Función </a:t>
            </a:r>
          </a:p>
          <a:p>
            <a:pPr>
              <a:buFontTx/>
              <a:buChar char="-"/>
            </a:pPr>
            <a:r>
              <a:rPr lang="es-CO" sz="1400" dirty="0" smtClean="0"/>
              <a:t>Óseo   </a:t>
            </a:r>
          </a:p>
          <a:p>
            <a:pPr>
              <a:buFontTx/>
              <a:buChar char="-"/>
            </a:pPr>
            <a:r>
              <a:rPr lang="es-CO" sz="1400" dirty="0" smtClean="0"/>
              <a:t>Citoplasma</a:t>
            </a:r>
          </a:p>
          <a:p>
            <a:pPr>
              <a:buFontTx/>
              <a:buChar char="-"/>
            </a:pPr>
            <a:r>
              <a:rPr lang="es-CO" sz="1400" dirty="0" smtClean="0"/>
              <a:t>Mitosis </a:t>
            </a:r>
          </a:p>
          <a:p>
            <a:pPr>
              <a:buFontTx/>
              <a:buChar char="-"/>
            </a:pPr>
            <a:r>
              <a:rPr lang="es-CO" sz="1400" dirty="0" smtClean="0"/>
              <a:t>Meiosis </a:t>
            </a:r>
          </a:p>
          <a:p>
            <a:pPr>
              <a:buFontTx/>
              <a:buChar char="-"/>
            </a:pPr>
            <a:r>
              <a:rPr lang="es-CO" sz="1400" dirty="0" smtClean="0"/>
              <a:t>Mutación</a:t>
            </a:r>
          </a:p>
          <a:p>
            <a:pPr>
              <a:buFontTx/>
              <a:buChar char="-"/>
            </a:pPr>
            <a:r>
              <a:rPr lang="es-CO" sz="1400" dirty="0" smtClean="0"/>
              <a:t>asexual</a:t>
            </a:r>
          </a:p>
          <a:p>
            <a:endParaRPr lang="es-CO" sz="1600" dirty="0" smtClean="0"/>
          </a:p>
          <a:p>
            <a:endParaRPr lang="es-CO" sz="1600" dirty="0" smtClean="0"/>
          </a:p>
          <a:p>
            <a:endParaRPr lang="es-CO" sz="1600" dirty="0"/>
          </a:p>
        </p:txBody>
      </p:sp>
      <p:sp>
        <p:nvSpPr>
          <p:cNvPr id="41" name="40 CuadroTexto"/>
          <p:cNvSpPr txBox="1"/>
          <p:nvPr/>
        </p:nvSpPr>
        <p:spPr>
          <a:xfrm>
            <a:off x="6588224" y="404664"/>
            <a:ext cx="2234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VALORO MI TRABAJO</a:t>
            </a:r>
            <a:endParaRPr lang="es-CO" b="1" dirty="0"/>
          </a:p>
        </p:txBody>
      </p:sp>
      <p:sp>
        <p:nvSpPr>
          <p:cNvPr id="42" name="41 CuadroTexto"/>
          <p:cNvSpPr txBox="1"/>
          <p:nvPr/>
        </p:nvSpPr>
        <p:spPr>
          <a:xfrm>
            <a:off x="6382347" y="692696"/>
            <a:ext cx="278473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s-CO" sz="1600" dirty="0" smtClean="0"/>
              <a:t>Conocimientos sobre la</a:t>
            </a:r>
          </a:p>
          <a:p>
            <a:r>
              <a:rPr lang="es-CO" sz="1600" dirty="0" smtClean="0"/>
              <a:t>constitución de mis tejidos.</a:t>
            </a:r>
          </a:p>
          <a:p>
            <a:pPr>
              <a:buFontTx/>
              <a:buChar char="-"/>
            </a:pPr>
            <a:r>
              <a:rPr lang="es-CO" sz="1600" dirty="0" smtClean="0"/>
              <a:t>Saber porque muchas veces</a:t>
            </a:r>
          </a:p>
          <a:p>
            <a:r>
              <a:rPr lang="es-CO" sz="1600" dirty="0" smtClean="0"/>
              <a:t>Sufrimos de enfermedades</a:t>
            </a:r>
          </a:p>
          <a:p>
            <a:r>
              <a:rPr lang="es-CO" sz="1600" dirty="0" smtClean="0"/>
              <a:t>genéticas.</a:t>
            </a:r>
          </a:p>
          <a:p>
            <a:pPr>
              <a:buFontTx/>
              <a:buChar char="-"/>
            </a:pPr>
            <a:r>
              <a:rPr lang="es-CO" sz="1600" dirty="0" smtClean="0"/>
              <a:t>Para saber como proteger mis </a:t>
            </a:r>
          </a:p>
          <a:p>
            <a:r>
              <a:rPr lang="es-CO" sz="1600" dirty="0" smtClean="0"/>
              <a:t>Tejidos.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6588224" y="2420888"/>
            <a:ext cx="152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QUE APRENDI</a:t>
            </a:r>
            <a:endParaRPr lang="es-CO" b="1" dirty="0"/>
          </a:p>
        </p:txBody>
      </p:sp>
      <p:sp>
        <p:nvSpPr>
          <p:cNvPr id="44" name="43 CuadroTexto"/>
          <p:cNvSpPr txBox="1"/>
          <p:nvPr/>
        </p:nvSpPr>
        <p:spPr>
          <a:xfrm>
            <a:off x="5687616" y="2708920"/>
            <a:ext cx="345638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s-CO" sz="1600" dirty="0" smtClean="0"/>
              <a:t>1 .Es la unidad estructural, funcional  y de origen de todo ser vivo.</a:t>
            </a:r>
          </a:p>
          <a:p>
            <a:pPr marL="342900" indent="-342900"/>
            <a:r>
              <a:rPr lang="es-CO" sz="1600" dirty="0" smtClean="0"/>
              <a:t>2. pared celular, citoplasma y el núcleo.</a:t>
            </a:r>
          </a:p>
          <a:p>
            <a:pPr marL="342900" indent="-342900"/>
            <a:r>
              <a:rPr lang="es-CO" sz="1600" dirty="0" smtClean="0"/>
              <a:t>3. Por división directa, indirecto o mitosis y reduccional también llamado meiosis.</a:t>
            </a:r>
          </a:p>
          <a:p>
            <a:pPr marL="342900" indent="-342900"/>
            <a:r>
              <a:rPr lang="es-CO" sz="1600" dirty="0" smtClean="0"/>
              <a:t>4. Unión de gametos masculinos y femeninos no hay intervención sexual.</a:t>
            </a:r>
          </a:p>
          <a:p>
            <a:pPr marL="342900" indent="-342900"/>
            <a:r>
              <a:rPr lang="es-CO" sz="1600" dirty="0" smtClean="0"/>
              <a:t>5. Variaciones genéticas transmitidas a los descendientes</a:t>
            </a:r>
          </a:p>
          <a:p>
            <a:pPr marL="342900" indent="-342900"/>
            <a:endParaRPr lang="es-CO" sz="1600" dirty="0" smtClean="0"/>
          </a:p>
          <a:p>
            <a:pPr marL="342900" indent="-342900"/>
            <a:endParaRPr lang="es-CO" dirty="0"/>
          </a:p>
        </p:txBody>
      </p:sp>
      <p:sp>
        <p:nvSpPr>
          <p:cNvPr id="45" name="44 CuadroTexto"/>
          <p:cNvSpPr txBox="1"/>
          <p:nvPr/>
        </p:nvSpPr>
        <p:spPr>
          <a:xfrm>
            <a:off x="5076056" y="5733256"/>
            <a:ext cx="4283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 smtClean="0"/>
              <a:t>MAPA CONCEPTUAL</a:t>
            </a:r>
          </a:p>
          <a:p>
            <a:r>
              <a:rPr lang="es-CO" sz="1400" dirty="0" smtClean="0"/>
              <a:t>    Pasos para resolver el problema</a:t>
            </a:r>
          </a:p>
          <a:p>
            <a:pPr>
              <a:buFontTx/>
              <a:buChar char="-"/>
            </a:pPr>
            <a:r>
              <a:rPr lang="es-CO" sz="1400" dirty="0" smtClean="0"/>
              <a:t>   Investigar, leer libros, mirar en el microscopio,         	consultar en internet. </a:t>
            </a:r>
            <a:endParaRPr lang="es-CO" sz="14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3275856" y="6365557"/>
            <a:ext cx="206492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200" b="1" dirty="0" smtClean="0"/>
              <a:t>PROBLEMA DE ESTUDIO </a:t>
            </a:r>
          </a:p>
          <a:p>
            <a:pPr algn="ctr"/>
            <a:r>
              <a:rPr lang="es-CO" sz="1200" b="1" dirty="0" smtClean="0"/>
              <a:t>Reproducción celular</a:t>
            </a:r>
            <a:r>
              <a:rPr lang="es-CO" sz="1400" b="1" dirty="0" smtClean="0"/>
              <a:t> </a:t>
            </a:r>
            <a:endParaRPr lang="es-CO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CELUL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404664"/>
            <a:ext cx="8560436" cy="591993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256</TotalTime>
  <Words>1578</Words>
  <Application>Microsoft Office PowerPoint</Application>
  <PresentationFormat>Presentación en pantalla (4:3)</PresentationFormat>
  <Paragraphs>267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Flujo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Cristian</dc:creator>
  <cp:lastModifiedBy>OSCAR</cp:lastModifiedBy>
  <cp:revision>54</cp:revision>
  <dcterms:created xsi:type="dcterms:W3CDTF">2011-08-31T22:39:32Z</dcterms:created>
  <dcterms:modified xsi:type="dcterms:W3CDTF">2012-01-25T21:10:52Z</dcterms:modified>
</cp:coreProperties>
</file>